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76" r:id="rId3"/>
    <p:sldId id="275" r:id="rId4"/>
    <p:sldId id="278" r:id="rId5"/>
    <p:sldId id="279" r:id="rId6"/>
    <p:sldId id="280" r:id="rId7"/>
    <p:sldId id="281" r:id="rId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E27"/>
    <a:srgbClr val="D41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20219A-8537-497B-8B0D-F3A18005DE32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0633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881FA5-E329-421F-B8CE-CF8FBA0D703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7290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95FE64-23E2-4018-AC5B-99B59AE71476}" type="slidenum">
              <a:rPr lang="nl-NL"/>
              <a:pPr/>
              <a:t>1</a:t>
            </a:fld>
            <a:endParaRPr lang="nl-NL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30502-A7D8-4288-A78F-F7FE9B7FE174}" type="slidenum">
              <a:rPr lang="nl-NL"/>
              <a:pPr/>
              <a:t>3</a:t>
            </a:fld>
            <a:endParaRPr lang="nl-NL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B4BED-623D-4FCF-A117-531508F490B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983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07F9D-7AAC-4629-AD2C-76FE14A042B6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9692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2B201-8272-42F9-A622-A8DE9EE9484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3328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5C362D1-2FCA-41BF-8DBD-757A6ACF365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265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F4BF3-65B2-436E-B8F3-4EFCBCE2C1D6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37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78A46-15C3-48C0-BFA5-F189BAE1DBD5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112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73E26-6A42-4D69-95C8-072E893C4BB3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0106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406F9-E4C7-4DD9-BF08-1F346C038F07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609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4BA47-4392-48AF-B896-A7E7D1AA7FF0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96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7DC9E-077D-47D3-A235-98C53C5D3E1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55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44081-9FEB-47D7-A4B0-25601446B38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157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60774-D3E2-400B-8748-443971ACB62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71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09079D-7A10-46A6-8242-1AE4A15F85EC}" type="slidenum">
              <a:rPr lang="nl-NL"/>
              <a:pPr/>
              <a:t>‹#›</a:t>
            </a:fld>
            <a:endParaRPr lang="nl-NL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094413"/>
            <a:ext cx="106680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2060848"/>
            <a:ext cx="7772400" cy="1470025"/>
          </a:xfrm>
        </p:spPr>
        <p:txBody>
          <a:bodyPr/>
          <a:lstStyle/>
          <a:p>
            <a:r>
              <a:rPr lang="nl-NL" sz="4000" dirty="0">
                <a:solidFill>
                  <a:srgbClr val="E46E27"/>
                </a:solidFill>
                <a:latin typeface="Lucida Sans Unicode" pitchFamily="34" charset="0"/>
              </a:rPr>
              <a:t>Steunpunt Natuurkunde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177342" y="4941168"/>
            <a:ext cx="20161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sz="2000" dirty="0" smtClean="0">
                <a:solidFill>
                  <a:schemeClr val="bg1"/>
                </a:solidFill>
              </a:rPr>
              <a:t>Coördinator: </a:t>
            </a:r>
            <a:r>
              <a:rPr lang="nl-NL" sz="2000" dirty="0" err="1" smtClean="0">
                <a:solidFill>
                  <a:schemeClr val="bg1"/>
                </a:solidFill>
              </a:rPr>
              <a:t>Onne</a:t>
            </a:r>
            <a:r>
              <a:rPr lang="nl-NL" sz="2000" dirty="0" smtClean="0">
                <a:solidFill>
                  <a:schemeClr val="bg1"/>
                </a:solidFill>
              </a:rPr>
              <a:t> </a:t>
            </a:r>
            <a:r>
              <a:rPr lang="nl-NL" sz="2000" dirty="0" err="1" smtClean="0">
                <a:solidFill>
                  <a:schemeClr val="bg1"/>
                </a:solidFill>
              </a:rPr>
              <a:t>Slooten</a:t>
            </a:r>
            <a:endParaRPr lang="nl-NL" sz="20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5373216"/>
            <a:ext cx="1001168" cy="98114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351634"/>
            <a:ext cx="1188982" cy="10038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15815" y="3244334"/>
            <a:ext cx="47525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b="1" dirty="0" smtClean="0">
                <a:solidFill>
                  <a:srgbClr val="D41169"/>
                </a:solidFill>
                <a:latin typeface="Myriad Pro" pitchFamily="34" charset="0"/>
              </a:rPr>
              <a:t>http//natuurkunde.itsacademy.nl</a:t>
            </a:r>
            <a:endParaRPr lang="en-US" sz="2400" b="1" dirty="0">
              <a:solidFill>
                <a:srgbClr val="D41169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idx="1"/>
          </p:nvPr>
        </p:nvSpPr>
        <p:spPr>
          <a:xfrm>
            <a:off x="2124075" y="2060575"/>
            <a:ext cx="6119813" cy="4392613"/>
          </a:xfrm>
          <a:noFill/>
          <a:ln/>
        </p:spPr>
        <p:txBody>
          <a:bodyPr/>
          <a:lstStyle/>
          <a:p>
            <a:r>
              <a:rPr lang="en-US" sz="2800" b="1">
                <a:solidFill>
                  <a:srgbClr val="E46E27"/>
                </a:solidFill>
              </a:rPr>
              <a:t>Dicht op de lespraktijk</a:t>
            </a:r>
          </a:p>
          <a:p>
            <a:endParaRPr lang="en-US" sz="2800" b="1">
              <a:solidFill>
                <a:srgbClr val="E46E27"/>
              </a:solidFill>
            </a:endParaRPr>
          </a:p>
          <a:p>
            <a:r>
              <a:rPr lang="en-US" sz="2800" b="1">
                <a:solidFill>
                  <a:srgbClr val="E46E27"/>
                </a:solidFill>
              </a:rPr>
              <a:t>Ondersteuning naar aanleiding van wensen/behoeften docenten: </a:t>
            </a:r>
            <a:r>
              <a:rPr lang="en-US" sz="2800" b="1">
                <a:solidFill>
                  <a:srgbClr val="D41169"/>
                </a:solidFill>
              </a:rPr>
              <a:t>van docenten - voor docenten</a:t>
            </a:r>
          </a:p>
          <a:p>
            <a:endParaRPr lang="en-US" sz="2800" b="1">
              <a:solidFill>
                <a:srgbClr val="D41169"/>
              </a:solidFill>
            </a:endParaRPr>
          </a:p>
          <a:p>
            <a:r>
              <a:rPr lang="en-US" sz="2800" b="1">
                <a:solidFill>
                  <a:srgbClr val="E46E27"/>
                </a:solidFill>
              </a:rPr>
              <a:t>Regionale aanpak</a:t>
            </a:r>
          </a:p>
          <a:p>
            <a:pPr>
              <a:buFontTx/>
              <a:buNone/>
            </a:pPr>
            <a:endParaRPr lang="en-US" sz="2800" b="1">
              <a:solidFill>
                <a:srgbClr val="E46E27"/>
              </a:solidFill>
            </a:endParaRP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2555875" y="981075"/>
            <a:ext cx="61039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D41169"/>
                </a:solidFill>
                <a:latin typeface="Myriad Pro" pitchFamily="34" charset="0"/>
              </a:rPr>
              <a:t>Speerpunten</a:t>
            </a:r>
            <a:r>
              <a:rPr lang="en-US" sz="3200" b="1" dirty="0">
                <a:solidFill>
                  <a:srgbClr val="D41169"/>
                </a:solidFill>
                <a:latin typeface="Myriad Pro" pitchFamily="34" charset="0"/>
              </a:rPr>
              <a:t> Its Academy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2771775" y="765175"/>
            <a:ext cx="5338763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dirty="0" err="1" smtClean="0">
                <a:solidFill>
                  <a:srgbClr val="D41169"/>
                </a:solidFill>
              </a:rPr>
              <a:t>Steunpunt</a:t>
            </a:r>
            <a:r>
              <a:rPr lang="en-US" sz="3200" b="1" dirty="0" smtClean="0">
                <a:solidFill>
                  <a:srgbClr val="D41169"/>
                </a:solidFill>
              </a:rPr>
              <a:t> </a:t>
            </a:r>
            <a:r>
              <a:rPr lang="en-US" sz="3200" b="1" dirty="0" err="1" smtClean="0">
                <a:solidFill>
                  <a:srgbClr val="D41169"/>
                </a:solidFill>
              </a:rPr>
              <a:t>Natuurkunde</a:t>
            </a:r>
            <a:endParaRPr lang="en-US" sz="3200" b="1" dirty="0" smtClean="0">
              <a:solidFill>
                <a:srgbClr val="D41169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nl-NL" sz="3200" b="1" dirty="0" smtClean="0">
                <a:solidFill>
                  <a:srgbClr val="D41169"/>
                </a:solidFill>
              </a:rPr>
              <a:t>Amsterdam</a:t>
            </a:r>
            <a:endParaRPr lang="en-US" sz="3200" b="1" dirty="0">
              <a:solidFill>
                <a:srgbClr val="D41169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dirty="0" err="1" smtClean="0">
                <a:solidFill>
                  <a:srgbClr val="E46E27"/>
                </a:solidFill>
              </a:rPr>
              <a:t>Uitwisseling</a:t>
            </a:r>
            <a:r>
              <a:rPr lang="en-US" sz="2800" b="1" dirty="0" smtClean="0">
                <a:solidFill>
                  <a:srgbClr val="E46E27"/>
                </a:solidFill>
              </a:rPr>
              <a:t> </a:t>
            </a:r>
            <a:r>
              <a:rPr lang="en-US" sz="2800" b="1" dirty="0">
                <a:solidFill>
                  <a:srgbClr val="E46E27"/>
                </a:solidFill>
              </a:rPr>
              <a:t>van </a:t>
            </a:r>
            <a:r>
              <a:rPr lang="en-US" sz="2800" b="1" dirty="0" err="1" smtClean="0">
                <a:solidFill>
                  <a:srgbClr val="E46E27"/>
                </a:solidFill>
              </a:rPr>
              <a:t>materiaal</a:t>
            </a:r>
            <a:r>
              <a:rPr lang="en-US" sz="2800" b="1" dirty="0" smtClean="0">
                <a:solidFill>
                  <a:srgbClr val="E46E27"/>
                </a:solidFill>
              </a:rPr>
              <a:t> en </a:t>
            </a:r>
            <a:r>
              <a:rPr lang="en-US" sz="2800" b="1" dirty="0" err="1" smtClean="0">
                <a:solidFill>
                  <a:srgbClr val="E46E27"/>
                </a:solidFill>
              </a:rPr>
              <a:t>ervaring</a:t>
            </a:r>
            <a:endParaRPr lang="en-US" sz="2800" b="1" dirty="0">
              <a:solidFill>
                <a:srgbClr val="E46E27"/>
              </a:solidFill>
            </a:endParaRPr>
          </a:p>
          <a:p>
            <a:pPr>
              <a:spcBef>
                <a:spcPct val="20000"/>
              </a:spcBef>
            </a:pPr>
            <a:endParaRPr lang="en-US" sz="2800" b="1" dirty="0">
              <a:solidFill>
                <a:srgbClr val="E46E27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dirty="0" err="1" smtClean="0">
                <a:solidFill>
                  <a:srgbClr val="E46E27"/>
                </a:solidFill>
              </a:rPr>
              <a:t>Vakinhoudelijke</a:t>
            </a:r>
            <a:r>
              <a:rPr lang="en-US" sz="2800" b="1" dirty="0" smtClean="0">
                <a:solidFill>
                  <a:srgbClr val="E46E27"/>
                </a:solidFill>
              </a:rPr>
              <a:t> </a:t>
            </a:r>
            <a:r>
              <a:rPr lang="en-US" sz="2800" b="1" dirty="0" err="1" smtClean="0">
                <a:solidFill>
                  <a:srgbClr val="E46E27"/>
                </a:solidFill>
              </a:rPr>
              <a:t>professionalisering</a:t>
            </a:r>
            <a:endParaRPr lang="en-US" sz="2800" b="1" dirty="0" smtClean="0">
              <a:solidFill>
                <a:srgbClr val="E46E27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nl-NL" sz="2800" b="1" dirty="0">
              <a:solidFill>
                <a:srgbClr val="E46E27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nl-NL" sz="2800" b="1" dirty="0" smtClean="0">
                <a:solidFill>
                  <a:srgbClr val="E46E27"/>
                </a:solidFill>
              </a:rPr>
              <a:t>Didactische professionalisering</a:t>
            </a:r>
            <a:endParaRPr lang="en-US" sz="2800" b="1" dirty="0">
              <a:solidFill>
                <a:srgbClr val="E46E27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492896"/>
            <a:ext cx="3599384" cy="26995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996952"/>
            <a:ext cx="2377821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57" name="Rectangle 21"/>
          <p:cNvSpPr>
            <a:spLocks noGrp="1" noChangeArrowheads="1"/>
          </p:cNvSpPr>
          <p:nvPr>
            <p:ph idx="1"/>
          </p:nvPr>
        </p:nvSpPr>
        <p:spPr>
          <a:xfrm>
            <a:off x="1692275" y="1701800"/>
            <a:ext cx="7380288" cy="5040313"/>
          </a:xfrm>
          <a:noFill/>
          <a:ln/>
        </p:spPr>
        <p:txBody>
          <a:bodyPr/>
          <a:lstStyle/>
          <a:p>
            <a:r>
              <a:rPr lang="en-US" sz="2400" b="1" dirty="0" err="1" smtClean="0">
                <a:solidFill>
                  <a:srgbClr val="E46E27"/>
                </a:solidFill>
              </a:rPr>
              <a:t>Inhoudelijke</a:t>
            </a:r>
            <a:r>
              <a:rPr lang="en-US" sz="2400" b="1" dirty="0" smtClean="0">
                <a:solidFill>
                  <a:srgbClr val="E46E27"/>
                </a:solidFill>
              </a:rPr>
              <a:t> </a:t>
            </a:r>
            <a:r>
              <a:rPr lang="en-US" sz="2400" b="1" dirty="0" err="1">
                <a:solidFill>
                  <a:srgbClr val="E46E27"/>
                </a:solidFill>
              </a:rPr>
              <a:t>nascholing</a:t>
            </a:r>
            <a:r>
              <a:rPr lang="en-US" sz="2400" b="1" dirty="0">
                <a:solidFill>
                  <a:srgbClr val="E46E27"/>
                </a:solidFill>
              </a:rPr>
              <a:t>: lessen/workshops door experts </a:t>
            </a:r>
            <a:r>
              <a:rPr lang="en-US" sz="2400" b="1" dirty="0" err="1">
                <a:solidFill>
                  <a:srgbClr val="E46E27"/>
                </a:solidFill>
              </a:rPr>
              <a:t>uit</a:t>
            </a:r>
            <a:r>
              <a:rPr lang="en-US" sz="2400" b="1" dirty="0">
                <a:solidFill>
                  <a:srgbClr val="E46E27"/>
                </a:solidFill>
              </a:rPr>
              <a:t> </a:t>
            </a:r>
            <a:r>
              <a:rPr lang="en-US" sz="2400" b="1" dirty="0" smtClean="0">
                <a:solidFill>
                  <a:srgbClr val="E46E27"/>
                </a:solidFill>
              </a:rPr>
              <a:t>HO/</a:t>
            </a:r>
            <a:r>
              <a:rPr lang="en-US" sz="2400" b="1" dirty="0" err="1" smtClean="0">
                <a:solidFill>
                  <a:srgbClr val="E46E27"/>
                </a:solidFill>
              </a:rPr>
              <a:t>Bedrijfsleven</a:t>
            </a:r>
            <a:endParaRPr lang="en-US" sz="2400" b="1" dirty="0" smtClean="0">
              <a:solidFill>
                <a:srgbClr val="E46E27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rgbClr val="E46E27"/>
              </a:solidFill>
            </a:endParaRPr>
          </a:p>
          <a:p>
            <a:r>
              <a:rPr lang="en-US" sz="2400" b="1" dirty="0" err="1">
                <a:solidFill>
                  <a:srgbClr val="E46E27"/>
                </a:solidFill>
              </a:rPr>
              <a:t>Didactische</a:t>
            </a:r>
            <a:r>
              <a:rPr lang="en-US" sz="2400" b="1" dirty="0">
                <a:solidFill>
                  <a:srgbClr val="E46E27"/>
                </a:solidFill>
              </a:rPr>
              <a:t> </a:t>
            </a:r>
            <a:r>
              <a:rPr lang="en-US" sz="2400" b="1" dirty="0" err="1">
                <a:solidFill>
                  <a:srgbClr val="E46E27"/>
                </a:solidFill>
              </a:rPr>
              <a:t>nascholing</a:t>
            </a:r>
            <a:r>
              <a:rPr lang="en-US" sz="2400" b="1" dirty="0">
                <a:solidFill>
                  <a:srgbClr val="E46E27"/>
                </a:solidFill>
              </a:rPr>
              <a:t>: </a:t>
            </a:r>
            <a:r>
              <a:rPr lang="en-US" sz="2400" b="1" dirty="0" err="1" smtClean="0">
                <a:solidFill>
                  <a:srgbClr val="E46E27"/>
                </a:solidFill>
              </a:rPr>
              <a:t>UvA</a:t>
            </a:r>
            <a:r>
              <a:rPr lang="en-US" sz="2400" b="1" dirty="0" smtClean="0">
                <a:solidFill>
                  <a:srgbClr val="E46E27"/>
                </a:solidFill>
              </a:rPr>
              <a:t>, VU en experts </a:t>
            </a:r>
            <a:r>
              <a:rPr lang="en-US" sz="2400" b="1" dirty="0" err="1" smtClean="0">
                <a:solidFill>
                  <a:srgbClr val="E46E27"/>
                </a:solidFill>
              </a:rPr>
              <a:t>uit</a:t>
            </a:r>
            <a:r>
              <a:rPr lang="en-US" sz="2400" b="1" dirty="0" smtClean="0">
                <a:solidFill>
                  <a:srgbClr val="E46E27"/>
                </a:solidFill>
              </a:rPr>
              <a:t> het VO </a:t>
            </a:r>
            <a:r>
              <a:rPr lang="en-US" sz="2400" b="1" dirty="0" err="1" smtClean="0">
                <a:solidFill>
                  <a:srgbClr val="E46E27"/>
                </a:solidFill>
              </a:rPr>
              <a:t>bieden</a:t>
            </a:r>
            <a:r>
              <a:rPr lang="en-US" sz="2400" b="1" dirty="0" smtClean="0">
                <a:solidFill>
                  <a:srgbClr val="E46E27"/>
                </a:solidFill>
              </a:rPr>
              <a:t> </a:t>
            </a:r>
            <a:r>
              <a:rPr lang="en-US" sz="2400" b="1" dirty="0" err="1" smtClean="0">
                <a:solidFill>
                  <a:srgbClr val="E46E27"/>
                </a:solidFill>
              </a:rPr>
              <a:t>ondersteunende</a:t>
            </a:r>
            <a:r>
              <a:rPr lang="en-US" sz="2400" b="1" dirty="0" smtClean="0">
                <a:solidFill>
                  <a:srgbClr val="E46E27"/>
                </a:solidFill>
              </a:rPr>
              <a:t> workshops/</a:t>
            </a:r>
            <a:r>
              <a:rPr lang="en-US" sz="2400" b="1" dirty="0" err="1" smtClean="0">
                <a:solidFill>
                  <a:srgbClr val="E46E27"/>
                </a:solidFill>
              </a:rPr>
              <a:t>trainingen</a:t>
            </a:r>
            <a:endParaRPr lang="en-US" sz="2400" b="1" dirty="0" smtClean="0">
              <a:solidFill>
                <a:srgbClr val="E46E27"/>
              </a:solidFill>
            </a:endParaRPr>
          </a:p>
          <a:p>
            <a:endParaRPr lang="nl-NL" sz="2400" b="1" dirty="0">
              <a:solidFill>
                <a:srgbClr val="E46E27"/>
              </a:solidFill>
            </a:endParaRPr>
          </a:p>
          <a:p>
            <a:r>
              <a:rPr lang="en-US" sz="2400" b="1" dirty="0" err="1" smtClean="0">
                <a:solidFill>
                  <a:srgbClr val="E46E27"/>
                </a:solidFill>
              </a:rPr>
              <a:t>Lesmateriaal</a:t>
            </a:r>
            <a:r>
              <a:rPr lang="en-US" sz="2400" b="1" dirty="0" smtClean="0">
                <a:solidFill>
                  <a:srgbClr val="E46E27"/>
                </a:solidFill>
              </a:rPr>
              <a:t> </a:t>
            </a:r>
            <a:r>
              <a:rPr lang="en-US" sz="2400" b="1" dirty="0" err="1" smtClean="0">
                <a:solidFill>
                  <a:srgbClr val="E46E27"/>
                </a:solidFill>
              </a:rPr>
              <a:t>uitwisselen</a:t>
            </a:r>
            <a:r>
              <a:rPr lang="en-US" sz="2400" b="1" dirty="0" smtClean="0">
                <a:solidFill>
                  <a:srgbClr val="E46E27"/>
                </a:solidFill>
              </a:rPr>
              <a:t>: </a:t>
            </a:r>
            <a:r>
              <a:rPr lang="en-US" sz="2400" b="1" dirty="0" err="1" smtClean="0">
                <a:solidFill>
                  <a:srgbClr val="E46E27"/>
                </a:solidFill>
              </a:rPr>
              <a:t>terug</a:t>
            </a:r>
            <a:r>
              <a:rPr lang="en-US" sz="2400" b="1" dirty="0" smtClean="0">
                <a:solidFill>
                  <a:srgbClr val="E46E27"/>
                </a:solidFill>
              </a:rPr>
              <a:t> </a:t>
            </a:r>
            <a:r>
              <a:rPr lang="en-US" sz="2400" b="1" dirty="0" err="1" smtClean="0">
                <a:solidFill>
                  <a:srgbClr val="E46E27"/>
                </a:solidFill>
              </a:rPr>
              <a:t>te</a:t>
            </a:r>
            <a:r>
              <a:rPr lang="en-US" sz="2400" b="1" dirty="0" smtClean="0">
                <a:solidFill>
                  <a:srgbClr val="E46E27"/>
                </a:solidFill>
              </a:rPr>
              <a:t> </a:t>
            </a:r>
            <a:r>
              <a:rPr lang="en-US" sz="2400" b="1" dirty="0" err="1" smtClean="0">
                <a:solidFill>
                  <a:srgbClr val="E46E27"/>
                </a:solidFill>
              </a:rPr>
              <a:t>vinden</a:t>
            </a:r>
            <a:r>
              <a:rPr lang="en-US" sz="2400" b="1" dirty="0" smtClean="0">
                <a:solidFill>
                  <a:srgbClr val="E46E27"/>
                </a:solidFill>
              </a:rPr>
              <a:t> op de website </a:t>
            </a:r>
            <a:r>
              <a:rPr lang="en-US" sz="2400" b="1" dirty="0" smtClean="0">
                <a:solidFill>
                  <a:srgbClr val="D41169"/>
                </a:solidFill>
              </a:rPr>
              <a:t>natuurkunde.itsacademy.nl</a:t>
            </a:r>
          </a:p>
          <a:p>
            <a:pPr marL="0" indent="0">
              <a:buNone/>
            </a:pPr>
            <a:endParaRPr lang="en-US" sz="2400" b="1" dirty="0" smtClean="0">
              <a:solidFill>
                <a:srgbClr val="E46E27"/>
              </a:solidFill>
            </a:endParaRPr>
          </a:p>
          <a:p>
            <a:endParaRPr lang="en-US" sz="2400" b="1" dirty="0">
              <a:solidFill>
                <a:srgbClr val="E46E27"/>
              </a:solidFill>
            </a:endParaRPr>
          </a:p>
        </p:txBody>
      </p:sp>
      <p:sp>
        <p:nvSpPr>
          <p:cNvPr id="65558" name="Rectangle 22"/>
          <p:cNvSpPr>
            <a:spLocks noChangeArrowheads="1"/>
          </p:cNvSpPr>
          <p:nvPr/>
        </p:nvSpPr>
        <p:spPr bwMode="auto">
          <a:xfrm>
            <a:off x="2627784" y="751741"/>
            <a:ext cx="5039816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 dirty="0" err="1" smtClean="0">
                <a:solidFill>
                  <a:srgbClr val="D41169"/>
                </a:solidFill>
              </a:rPr>
              <a:t>Netwerkbijeenkomsten</a:t>
            </a:r>
            <a:endParaRPr lang="en-US" sz="3200" b="1" dirty="0">
              <a:solidFill>
                <a:srgbClr val="D4116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432048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D41169"/>
                </a:solidFill>
                <a:latin typeface="Myriad Pro" pitchFamily="34" charset="0"/>
              </a:rPr>
              <a:t>Excursies</a:t>
            </a:r>
            <a:r>
              <a:rPr lang="en-US" sz="3200" b="1" dirty="0" smtClean="0">
                <a:solidFill>
                  <a:srgbClr val="D41169"/>
                </a:solidFill>
                <a:latin typeface="Myriad Pro" pitchFamily="34" charset="0"/>
              </a:rPr>
              <a:t/>
            </a:r>
            <a:br>
              <a:rPr lang="en-US" sz="3200" b="1" dirty="0" smtClean="0">
                <a:solidFill>
                  <a:srgbClr val="D41169"/>
                </a:solidFill>
                <a:latin typeface="Myriad Pro" pitchFamily="34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1600200"/>
            <a:ext cx="6995120" cy="4525963"/>
          </a:xfrm>
        </p:spPr>
        <p:txBody>
          <a:bodyPr/>
          <a:lstStyle/>
          <a:p>
            <a:r>
              <a:rPr lang="en-US" sz="2400" b="1" dirty="0" err="1" smtClean="0">
                <a:solidFill>
                  <a:srgbClr val="E46E27"/>
                </a:solidFill>
              </a:rPr>
              <a:t>Bezoek</a:t>
            </a:r>
            <a:r>
              <a:rPr lang="en-US" sz="2400" b="1" dirty="0" smtClean="0">
                <a:solidFill>
                  <a:srgbClr val="E46E27"/>
                </a:solidFill>
              </a:rPr>
              <a:t> </a:t>
            </a:r>
            <a:r>
              <a:rPr lang="en-US" sz="2400" b="1" dirty="0" err="1" smtClean="0">
                <a:solidFill>
                  <a:srgbClr val="E46E27"/>
                </a:solidFill>
              </a:rPr>
              <a:t>aan</a:t>
            </a:r>
            <a:r>
              <a:rPr lang="en-US" sz="2400" b="1" dirty="0" smtClean="0">
                <a:solidFill>
                  <a:srgbClr val="E46E27"/>
                </a:solidFill>
              </a:rPr>
              <a:t> </a:t>
            </a:r>
            <a:r>
              <a:rPr lang="en-US" sz="2400" b="1" dirty="0" err="1" smtClean="0">
                <a:solidFill>
                  <a:srgbClr val="E46E27"/>
                </a:solidFill>
              </a:rPr>
              <a:t>onderzoeksinstellingen</a:t>
            </a:r>
            <a:endParaRPr lang="en-US" sz="2400" b="1" dirty="0" smtClean="0">
              <a:solidFill>
                <a:srgbClr val="E46E27"/>
              </a:solidFill>
            </a:endParaRPr>
          </a:p>
          <a:p>
            <a:endParaRPr lang="nl-NL" sz="2400" b="1" dirty="0">
              <a:solidFill>
                <a:srgbClr val="E46E27"/>
              </a:solidFill>
            </a:endParaRPr>
          </a:p>
          <a:p>
            <a:r>
              <a:rPr lang="nl-NL" sz="2400" b="1" dirty="0" smtClean="0">
                <a:solidFill>
                  <a:srgbClr val="E46E27"/>
                </a:solidFill>
              </a:rPr>
              <a:t>Doel:</a:t>
            </a:r>
          </a:p>
          <a:p>
            <a:pPr lvl="1"/>
            <a:r>
              <a:rPr lang="nl-NL" sz="2400" b="1" dirty="0" smtClean="0">
                <a:solidFill>
                  <a:srgbClr val="E46E27"/>
                </a:solidFill>
              </a:rPr>
              <a:t>Nieuwe ontwikkelingen van dichtbij zien.</a:t>
            </a:r>
          </a:p>
          <a:p>
            <a:pPr lvl="1"/>
            <a:r>
              <a:rPr lang="nl-NL" sz="2400" b="1" dirty="0" smtClean="0">
                <a:solidFill>
                  <a:srgbClr val="E46E27"/>
                </a:solidFill>
              </a:rPr>
              <a:t>Waar komen mijn leerlingen terecht?</a:t>
            </a:r>
            <a:endParaRPr lang="en-US" sz="2400" b="1" dirty="0">
              <a:solidFill>
                <a:srgbClr val="E46E27"/>
              </a:solidFill>
            </a:endParaRPr>
          </a:p>
          <a:p>
            <a:endParaRPr lang="nl-NL" b="1" dirty="0" smtClean="0">
              <a:solidFill>
                <a:srgbClr val="E46E27"/>
              </a:solidFill>
            </a:endParaRPr>
          </a:p>
          <a:p>
            <a:pPr marL="0" indent="0">
              <a:buNone/>
            </a:pPr>
            <a:r>
              <a:rPr lang="nl-NL" dirty="0" smtClean="0"/>
              <a:t>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894" y="2996952"/>
            <a:ext cx="432048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7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 smtClean="0">
                <a:solidFill>
                  <a:srgbClr val="D41169"/>
                </a:solidFill>
                <a:latin typeface="Myriad Pro" pitchFamily="34" charset="0"/>
              </a:rPr>
              <a:t>Vaste</a:t>
            </a:r>
            <a:r>
              <a:rPr lang="en-US" sz="3200" b="1" dirty="0" smtClean="0">
                <a:solidFill>
                  <a:srgbClr val="D41169"/>
                </a:solidFill>
                <a:latin typeface="Myriad Pro" pitchFamily="34" charset="0"/>
              </a:rPr>
              <a:t> </a:t>
            </a:r>
            <a:r>
              <a:rPr lang="en-US" sz="3200" b="1" dirty="0" err="1" smtClean="0">
                <a:solidFill>
                  <a:srgbClr val="D41169"/>
                </a:solidFill>
                <a:latin typeface="Myriad Pro" pitchFamily="34" charset="0"/>
              </a:rPr>
              <a:t>nascholing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nl-NL" sz="2400" b="1" dirty="0" smtClean="0">
                <a:solidFill>
                  <a:srgbClr val="E46E27"/>
                </a:solidFill>
              </a:rPr>
              <a:t>Pilot: werkcollege </a:t>
            </a:r>
            <a:r>
              <a:rPr lang="nl-NL" sz="2400" b="1" dirty="0" err="1" smtClean="0">
                <a:solidFill>
                  <a:srgbClr val="E46E27"/>
                </a:solidFill>
              </a:rPr>
              <a:t>quantumwereld</a:t>
            </a:r>
            <a:endParaRPr lang="nl-NL" sz="2400" b="1" dirty="0" smtClean="0">
              <a:solidFill>
                <a:srgbClr val="E46E27"/>
              </a:solidFill>
            </a:endParaRPr>
          </a:p>
          <a:p>
            <a:endParaRPr lang="nl-NL" sz="2400" b="1" dirty="0">
              <a:solidFill>
                <a:srgbClr val="E46E27"/>
              </a:solidFill>
            </a:endParaRPr>
          </a:p>
          <a:p>
            <a:r>
              <a:rPr lang="nl-NL" sz="2400" b="1" dirty="0" smtClean="0">
                <a:solidFill>
                  <a:srgbClr val="E46E27"/>
                </a:solidFill>
              </a:rPr>
              <a:t>Doelen:</a:t>
            </a:r>
          </a:p>
          <a:p>
            <a:pPr lvl="1"/>
            <a:r>
              <a:rPr lang="nl-NL" sz="2000" b="1" dirty="0" smtClean="0">
                <a:solidFill>
                  <a:srgbClr val="E46E27"/>
                </a:solidFill>
              </a:rPr>
              <a:t>Kennis van dit onderwerp opfrissen</a:t>
            </a:r>
          </a:p>
          <a:p>
            <a:pPr lvl="1"/>
            <a:r>
              <a:rPr lang="nl-NL" sz="2000" b="1" dirty="0" smtClean="0">
                <a:solidFill>
                  <a:srgbClr val="E46E27"/>
                </a:solidFill>
              </a:rPr>
              <a:t>Kennis maken met verschillende didactische benaderingen</a:t>
            </a:r>
          </a:p>
          <a:p>
            <a:pPr lvl="1"/>
            <a:r>
              <a:rPr lang="nl-NL" sz="2000" b="1" dirty="0" smtClean="0">
                <a:solidFill>
                  <a:srgbClr val="E46E27"/>
                </a:solidFill>
              </a:rPr>
              <a:t>Werven van nieuwe trainers</a:t>
            </a:r>
          </a:p>
          <a:p>
            <a:pPr lvl="1"/>
            <a:endParaRPr lang="nl-NL" sz="2000" b="1" dirty="0">
              <a:solidFill>
                <a:srgbClr val="E46E27"/>
              </a:solidFill>
            </a:endParaRPr>
          </a:p>
          <a:p>
            <a:r>
              <a:rPr lang="nl-NL" sz="2400" b="1" dirty="0" smtClean="0">
                <a:solidFill>
                  <a:srgbClr val="E46E27"/>
                </a:solidFill>
              </a:rPr>
              <a:t>Data: 9 feb, 8 mrt, 22 mrt, 5 apr 2012</a:t>
            </a:r>
            <a:endParaRPr lang="en-US" sz="2400" b="1" dirty="0" smtClean="0">
              <a:solidFill>
                <a:srgbClr val="E46E27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78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1" dirty="0" smtClean="0">
                <a:solidFill>
                  <a:srgbClr val="D41169"/>
                </a:solidFill>
              </a:rPr>
              <a:t>Toekomstplannen</a:t>
            </a:r>
            <a:endParaRPr lang="en-US" sz="3600" b="1" dirty="0">
              <a:solidFill>
                <a:srgbClr val="D4116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600200"/>
            <a:ext cx="6923112" cy="4525963"/>
          </a:xfrm>
        </p:spPr>
        <p:txBody>
          <a:bodyPr/>
          <a:lstStyle/>
          <a:p>
            <a:r>
              <a:rPr lang="nl-NL" sz="3000" dirty="0" smtClean="0">
                <a:solidFill>
                  <a:srgbClr val="E46E27"/>
                </a:solidFill>
              </a:rPr>
              <a:t>Netwerkbijeenkomst supergeleiding: 19 januari</a:t>
            </a:r>
          </a:p>
          <a:p>
            <a:r>
              <a:rPr lang="nl-NL" sz="3000" dirty="0" smtClean="0">
                <a:solidFill>
                  <a:srgbClr val="E46E27"/>
                </a:solidFill>
              </a:rPr>
              <a:t>VU conferentie: Biofysica 16 februari </a:t>
            </a:r>
          </a:p>
          <a:p>
            <a:r>
              <a:rPr lang="nl-NL" sz="3000" dirty="0" smtClean="0">
                <a:solidFill>
                  <a:srgbClr val="E46E27"/>
                </a:solidFill>
              </a:rPr>
              <a:t>Netwerkbijeenkomst deeltjesfysica? April/mei</a:t>
            </a:r>
          </a:p>
          <a:p>
            <a:r>
              <a:rPr lang="nl-NL" sz="3000" dirty="0">
                <a:solidFill>
                  <a:srgbClr val="E46E27"/>
                </a:solidFill>
              </a:rPr>
              <a:t>Bij succes: cursus </a:t>
            </a:r>
            <a:r>
              <a:rPr lang="nl-NL" sz="3000" dirty="0" err="1">
                <a:solidFill>
                  <a:srgbClr val="E46E27"/>
                </a:solidFill>
              </a:rPr>
              <a:t>quantumwereld</a:t>
            </a:r>
            <a:r>
              <a:rPr lang="nl-NL" sz="3000" dirty="0">
                <a:solidFill>
                  <a:srgbClr val="E46E27"/>
                </a:solidFill>
              </a:rPr>
              <a:t> </a:t>
            </a:r>
            <a:r>
              <a:rPr lang="nl-NL" sz="3000" dirty="0" smtClean="0">
                <a:solidFill>
                  <a:srgbClr val="E46E27"/>
                </a:solidFill>
              </a:rPr>
              <a:t>verduurzamen</a:t>
            </a:r>
            <a:endParaRPr lang="nl-NL" sz="3000" dirty="0">
              <a:solidFill>
                <a:srgbClr val="E46E27"/>
              </a:solidFill>
            </a:endParaRPr>
          </a:p>
          <a:p>
            <a:r>
              <a:rPr lang="nl-NL" sz="3000" dirty="0">
                <a:solidFill>
                  <a:srgbClr val="E46E27"/>
                </a:solidFill>
              </a:rPr>
              <a:t>Zijn er meer onderwerpen waarvoor vaste nascholing nodig is?</a:t>
            </a:r>
          </a:p>
          <a:p>
            <a:pPr marL="0" indent="0">
              <a:buNone/>
            </a:pPr>
            <a:endParaRPr lang="en-US" sz="3000" dirty="0">
              <a:solidFill>
                <a:srgbClr val="E46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2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1751</TotalTime>
  <Words>164</Words>
  <Application>Microsoft Office PowerPoint</Application>
  <PresentationFormat>On-screen Show (4:3)</PresentationFormat>
  <Paragraphs>47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Standaardontwerp</vt:lpstr>
      <vt:lpstr>Steunpunt Natuurkunde</vt:lpstr>
      <vt:lpstr>PowerPoint Presentation</vt:lpstr>
      <vt:lpstr>PowerPoint Presentation</vt:lpstr>
      <vt:lpstr>PowerPoint Presentation</vt:lpstr>
      <vt:lpstr>Excursies </vt:lpstr>
      <vt:lpstr>Vaste nascholing</vt:lpstr>
      <vt:lpstr>Toekomstplannen</vt:lpstr>
    </vt:vector>
  </TitlesOfParts>
  <Company>A Fact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Voorbeeldpresentatie</dc:title>
  <dc:creator>pieter-jan</dc:creator>
  <cp:lastModifiedBy>Slooten, Onne</cp:lastModifiedBy>
  <cp:revision>40</cp:revision>
  <dcterms:created xsi:type="dcterms:W3CDTF">2008-06-13T15:53:04Z</dcterms:created>
  <dcterms:modified xsi:type="dcterms:W3CDTF">2011-12-15T14:51:21Z</dcterms:modified>
</cp:coreProperties>
</file>